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0"/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393"/>
    <p:restoredTop sz="95680"/>
  </p:normalViewPr>
  <p:slideViewPr>
    <p:cSldViewPr snapToGrid="0" snapToObjects="1">
      <p:cViewPr>
        <p:scale>
          <a:sx n="45" d="100"/>
          <a:sy n="45" d="100"/>
        </p:scale>
        <p:origin x="-2168" y="-4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that regulatory 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cs typeface="Arial"/>
              <a:sym typeface="Arial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Older adults display lifelong preferences for music from their adolescence, suggesting age of exposure to music plays a role in establishing these preferences.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 then divided each clip based on how old the participant was when they first heard the music from that block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We found adolescent music elicited connectivity from the anterior insula to the ventral striatum, as predicted by adolescent developmental trajectories &amp; neuroanatomical models of rewarding music experiences.</a:t>
            </a:r>
          </a:p>
          <a:p>
            <a:pPr rtl="0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Overall, this suggests that age of encoding impacts functional connectivity patterns while listening to music, perhaps underlying this behavioral preference for music from adolescence</a:t>
            </a:r>
            <a:br>
              <a:rPr lang="en-US" dirty="0"/>
            </a:b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png"/><Relationship Id="rId26" Type="http://schemas.openxmlformats.org/officeDocument/2006/relationships/image" Target="../media/image15.png"/><Relationship Id="rId39" Type="http://schemas.openxmlformats.org/officeDocument/2006/relationships/image" Target="../media/image27.png"/><Relationship Id="rId21" Type="http://schemas.openxmlformats.org/officeDocument/2006/relationships/image" Target="../media/image10.png"/><Relationship Id="rId34" Type="http://schemas.openxmlformats.org/officeDocument/2006/relationships/image" Target="../media/image22.jp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png"/><Relationship Id="rId25" Type="http://schemas.openxmlformats.org/officeDocument/2006/relationships/image" Target="../media/image14.png"/><Relationship Id="rId33" Type="http://schemas.openxmlformats.org/officeDocument/2006/relationships/image" Target="../media/image21.png"/><Relationship Id="rId38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jpg"/><Relationship Id="rId32" Type="http://schemas.openxmlformats.org/officeDocument/2006/relationships/image" Target="../media/image20.png"/><Relationship Id="rId37" Type="http://schemas.openxmlformats.org/officeDocument/2006/relationships/image" Target="../media/image25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jpg"/><Relationship Id="rId23" Type="http://schemas.openxmlformats.org/officeDocument/2006/relationships/image" Target="../media/image12.jpg"/><Relationship Id="rId28" Type="http://schemas.microsoft.com/office/2007/relationships/hdphoto" Target="../media/hdphoto1.wdp"/><Relationship Id="rId36" Type="http://schemas.openxmlformats.org/officeDocument/2006/relationships/image" Target="../media/image24.jp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png"/><Relationship Id="rId31" Type="http://schemas.openxmlformats.org/officeDocument/2006/relationships/image" Target="../media/image19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jpg"/><Relationship Id="rId27" Type="http://schemas.openxmlformats.org/officeDocument/2006/relationships/image" Target="../media/image16.png"/><Relationship Id="rId30" Type="http://schemas.openxmlformats.org/officeDocument/2006/relationships/image" Target="../media/image18.jpg"/><Relationship Id="rId35" Type="http://schemas.openxmlformats.org/officeDocument/2006/relationships/image" Target="../media/image23.jpg"/><Relationship Id="rId8" Type="http://schemas.openxmlformats.org/officeDocument/2006/relationships/hyperlink" Target="https://www.frontiersin.org/article/10.3389/fnhum.2020.00280" TargetMode="External"/><Relationship Id="rId3" Type="http://schemas.openxmlformats.org/officeDocument/2006/relationships/hyperlink" Target="https://doi.org/10.3758/BF0321133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4424676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48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8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4" y="28781886"/>
            <a:ext cx="13811654" cy="9955694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connecting the auditory network &amp; Anterior Insula to reward regions (particularly the mPFC).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lifespan.</a:t>
            </a: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populations. </a:t>
            </a: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algn="just" fontAlgn="base"/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0" algn="just"/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NIH R21AG075232,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6830829"/>
            <a:ext cx="13877365" cy="3111677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seeded the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</a:t>
            </a:r>
            <a:r>
              <a:rPr lang="en-US" sz="3200" kern="1200" dirty="0" err="1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&amp; anterior Insula.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91511" y="1286064"/>
            <a:ext cx="3314379" cy="30724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710024" y="5450458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16944" y="27501726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545640" y="33865263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8" y="16660381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4958535" y="1242739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39751" y="21950684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4983044" y="20116424"/>
            <a:ext cx="14350402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51958" y="6907026"/>
            <a:ext cx="13877365" cy="21337905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For example, music first heard during adolescence, is often more preferred, more frequently recalled, and evokes more autobiographical memories, compared to music first heard during childhood or young adulthood. </a:t>
            </a: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maturation of subcortical reward regions compared to regulatory prefrontal regions.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systems.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Increased preference for music from one’s adolescence might, in part, reflect increased responsivity to &amp; connectivity of reward and auditory regions that persists across the lifespan.</a:t>
            </a:r>
          </a:p>
          <a:p>
            <a:pPr lvl="1" algn="just" fontAlgn="base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707" y="20399655"/>
            <a:ext cx="6693015" cy="411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700" y="17026038"/>
            <a:ext cx="9555174" cy="20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387068" y="13981959"/>
            <a:ext cx="4914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76734" y="14566786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76724" y="17597006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8956661" y="327487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266095" y="5450874"/>
            <a:ext cx="13880592" cy="1287417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20058504" y="23335039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38130" y="28966634"/>
            <a:ext cx="9519498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(19-25)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91660" y="27334025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29906" y="5450458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9375" y="9760204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73797" y="9760204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1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60912" y="20710569"/>
            <a:ext cx="6650370" cy="37225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88851" y="10061072"/>
            <a:ext cx="8432639" cy="5366225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5138129" y="31431474"/>
            <a:ext cx="13880592" cy="1287418"/>
          </a:xfrm>
          <a:prstGeom prst="rect">
            <a:avLst/>
          </a:prstGeom>
          <a:solidFill>
            <a:srgbClr val="9A0000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098473" y="35759011"/>
            <a:ext cx="10458472" cy="2062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Threshold: p FDR-corrected &lt;0.05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4039406" y="6854995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902918" y="9770719"/>
            <a:ext cx="4352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7031909" y="30350993"/>
            <a:ext cx="760111" cy="757316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525272" y="30323526"/>
            <a:ext cx="744444" cy="757316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735908" y="30571404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516835" y="30596428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2133726" y="21826415"/>
            <a:ext cx="8833822" cy="5621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413402" y="33300789"/>
            <a:ext cx="12998718" cy="2313432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515" t="26397" r="42962" b="63815"/>
          <a:stretch/>
        </p:blipFill>
        <p:spPr>
          <a:xfrm>
            <a:off x="25932159" y="13806953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41484" t="18305" r="35277" b="72442"/>
          <a:stretch/>
        </p:blipFill>
        <p:spPr>
          <a:xfrm>
            <a:off x="26168409" y="32760058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5205" b="46332"/>
          <a:stretch/>
        </p:blipFill>
        <p:spPr>
          <a:xfrm>
            <a:off x="29238174" y="17957809"/>
            <a:ext cx="14085391" cy="3836671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3F48F05B-6653-0848-9403-3B8173840F7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240537" y="1075491"/>
            <a:ext cx="4409653" cy="3498394"/>
          </a:xfrm>
          <a:prstGeom prst="rect">
            <a:avLst/>
          </a:prstGeom>
        </p:spPr>
      </p:pic>
      <p:sp>
        <p:nvSpPr>
          <p:cNvPr id="57" name="Google Shape;87;p1">
            <a:extLst>
              <a:ext uri="{FF2B5EF4-FFF2-40B4-BE49-F238E27FC236}">
                <a16:creationId xmlns:a16="http://schemas.microsoft.com/office/drawing/2014/main" id="{EE592F8E-5CCF-2940-8C7A-A0E281FD34A3}"/>
              </a:ext>
            </a:extLst>
          </p:cNvPr>
          <p:cNvSpPr/>
          <p:nvPr/>
        </p:nvSpPr>
        <p:spPr>
          <a:xfrm>
            <a:off x="665091" y="28282853"/>
            <a:ext cx="13880592" cy="9267631"/>
          </a:xfrm>
          <a:prstGeom prst="rect">
            <a:avLst/>
          </a:prstGeom>
          <a:noFill/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  <a:effectLst/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lvl="1" algn="just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=66.6).</a:t>
            </a: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Ten participants completed a follow-up interview in which they reported when they thought they first heard familiar clips.</a:t>
            </a:r>
          </a:p>
          <a:p>
            <a:pPr lvl="1" algn="just" fontAlgn="base"/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(SSA).</a:t>
            </a:r>
          </a:p>
          <a:p>
            <a:pPr lvl="1" algn="just" fontAlgn="base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4C5D954-7159-3749-9AB0-B24F6382B3D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4271" b="96171" l="2614" r="9693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98173" y="37778972"/>
            <a:ext cx="642088" cy="49542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75895E8B-23AB-374A-A489-E6176E09B4EE}"/>
              </a:ext>
            </a:extLst>
          </p:cNvPr>
          <p:cNvSpPr txBox="1"/>
          <p:nvPr/>
        </p:nvSpPr>
        <p:spPr>
          <a:xfrm>
            <a:off x="33241651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kathios.n@northeastern.edu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F2967E42-D2B4-FF4B-903D-2BAD6084EA8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499751" y="37740981"/>
            <a:ext cx="642088" cy="642088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B17DDE3-57A3-9540-855B-A85932E4CC2F}"/>
              </a:ext>
            </a:extLst>
          </p:cNvPr>
          <p:cNvSpPr txBox="1"/>
          <p:nvPr/>
        </p:nvSpPr>
        <p:spPr>
          <a:xfrm>
            <a:off x="38146168" y="37842884"/>
            <a:ext cx="3365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nickkathios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2" name="Picture 61" descr="A picture containing tableware, cup&#10;&#10;Description automatically generated">
            <a:extLst>
              <a:ext uri="{FF2B5EF4-FFF2-40B4-BE49-F238E27FC236}">
                <a16:creationId xmlns:a16="http://schemas.microsoft.com/office/drawing/2014/main" id="{DFEA17B3-04F4-A244-9AD5-3C2C03A1030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5413402" y="23836975"/>
            <a:ext cx="13141581" cy="2313432"/>
          </a:xfrm>
          <a:prstGeom prst="rect">
            <a:avLst/>
          </a:prstGeom>
        </p:spPr>
      </p:pic>
      <p:pic>
        <p:nvPicPr>
          <p:cNvPr id="63" name="Picture 62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CE99148F-9C74-C246-8115-2FD6B2B0208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542359" y="26483116"/>
            <a:ext cx="13141582" cy="23134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4503834" y="28017614"/>
            <a:ext cx="2945303" cy="30220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415378" y="35154567"/>
            <a:ext cx="3168949" cy="302208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914729" y="26035021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</a:t>
            </a:r>
          </a:p>
        </p:txBody>
      </p:sp>
      <p:pic>
        <p:nvPicPr>
          <p:cNvPr id="12" name="Picture 11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8C9601E0-5F8E-DE41-A3B3-F76A19D97D37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l="32482" t="27994" r="41192" b="65659"/>
          <a:stretch/>
        </p:blipFill>
        <p:spPr>
          <a:xfrm>
            <a:off x="25812319" y="23300262"/>
            <a:ext cx="3206402" cy="43447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21C5477-8024-BF40-A169-9BD1FE0E9CB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9508604" y="7365675"/>
            <a:ext cx="13141586" cy="2313432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8019645" y="17026319"/>
            <a:ext cx="77583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6C38F22-34A3-FF40-8162-0D29C291E6F7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9508604" y="10263442"/>
            <a:ext cx="13123347" cy="231343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8AB606-9D7C-AB4D-8B4E-8565EC67F677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508610" y="13117630"/>
            <a:ext cx="13141580" cy="2313432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FF40E0-9D1A-5B4E-925B-311E0CB42357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42494" t="19688" r="34860" b="74549"/>
          <a:stretch/>
        </p:blipFill>
        <p:spPr>
          <a:xfrm>
            <a:off x="40385315" y="6790182"/>
            <a:ext cx="2758103" cy="394545"/>
          </a:xfrm>
          <a:prstGeom prst="rect">
            <a:avLst/>
          </a:prstGeom>
        </p:spPr>
      </p:pic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1656198" y="29382445"/>
            <a:ext cx="11428016" cy="355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D84F68-1F1E-2B81-B6D0-E7228B427627}"/>
              </a:ext>
            </a:extLst>
          </p:cNvPr>
          <p:cNvSpPr txBox="1"/>
          <p:nvPr/>
        </p:nvSpPr>
        <p:spPr>
          <a:xfrm>
            <a:off x="18118370" y="10001936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mPFC</a:t>
            </a:r>
            <a:endParaRPr lang="en-US" sz="24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B9469B-7AC7-382F-CECE-5E9263ECF4E8}"/>
              </a:ext>
            </a:extLst>
          </p:cNvPr>
          <p:cNvSpPr txBox="1"/>
          <p:nvPr/>
        </p:nvSpPr>
        <p:spPr>
          <a:xfrm>
            <a:off x="23086409" y="9898669"/>
            <a:ext cx="2170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Anterior Insula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75010" y="15448233"/>
            <a:ext cx="1380829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&amp; </a:t>
            </a: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Cluster 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Thresholds: both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32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corrections.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2873458" y="12591317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5030</TotalTime>
  <Words>1447</Words>
  <Application>Microsoft Macintosh PowerPoint</Application>
  <PresentationFormat>Custom</PresentationFormat>
  <Paragraphs>125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Arial</vt:lpstr>
      <vt:lpstr>Helvetica Neue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Nicholas Kathios</cp:lastModifiedBy>
  <cp:revision>52</cp:revision>
  <cp:lastPrinted>2022-04-18T15:59:33Z</cp:lastPrinted>
  <dcterms:created xsi:type="dcterms:W3CDTF">2021-02-08T14:55:12Z</dcterms:created>
  <dcterms:modified xsi:type="dcterms:W3CDTF">2022-04-22T16:38:56Z</dcterms:modified>
</cp:coreProperties>
</file>